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3" r:id="rId9"/>
    <p:sldId id="268" r:id="rId10"/>
    <p:sldId id="269" r:id="rId11"/>
    <p:sldId id="270" r:id="rId12"/>
    <p:sldId id="271" r:id="rId13"/>
    <p:sldId id="265" r:id="rId14"/>
    <p:sldId id="272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FC23F9E-0FEB-4075-819D-36D9BBD04D0E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0B437E7-62AF-480D-94B2-A8DC01055F6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1544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23F9E-0FEB-4075-819D-36D9BBD04D0E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37E7-62AF-480D-94B2-A8DC01055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929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23F9E-0FEB-4075-819D-36D9BBD04D0E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37E7-62AF-480D-94B2-A8DC01055F6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4311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23F9E-0FEB-4075-819D-36D9BBD04D0E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37E7-62AF-480D-94B2-A8DC01055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858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23F9E-0FEB-4075-819D-36D9BBD04D0E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37E7-62AF-480D-94B2-A8DC01055F62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8196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23F9E-0FEB-4075-819D-36D9BBD04D0E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37E7-62AF-480D-94B2-A8DC01055F6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5634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23F9E-0FEB-4075-819D-36D9BBD04D0E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37E7-62AF-480D-94B2-A8DC01055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18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23F9E-0FEB-4075-819D-36D9BBD04D0E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37E7-62AF-480D-94B2-A8DC01055F6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673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23F9E-0FEB-4075-819D-36D9BBD04D0E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37E7-62AF-480D-94B2-A8DC01055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269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23F9E-0FEB-4075-819D-36D9BBD04D0E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37E7-62AF-480D-94B2-A8DC01055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349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23F9E-0FEB-4075-819D-36D9BBD04D0E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37E7-62AF-480D-94B2-A8DC01055F6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39648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23F9E-0FEB-4075-819D-36D9BBD04D0E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37E7-62AF-480D-94B2-A8DC01055F6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62382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23F9E-0FEB-4075-819D-36D9BBD04D0E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37E7-62AF-480D-94B2-A8DC01055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742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23F9E-0FEB-4075-819D-36D9BBD04D0E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37E7-62AF-480D-94B2-A8DC01055F62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97395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23F9E-0FEB-4075-819D-36D9BBD04D0E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37E7-62AF-480D-94B2-A8DC01055F6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29272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23F9E-0FEB-4075-819D-36D9BBD04D0E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37E7-62AF-480D-94B2-A8DC01055F6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64064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23F9E-0FEB-4075-819D-36D9BBD04D0E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37E7-62AF-480D-94B2-A8DC01055F6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8622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FC23F9E-0FEB-4075-819D-36D9BBD04D0E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0B437E7-62AF-480D-94B2-A8DC01055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964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29990" y="2516777"/>
            <a:ext cx="6878078" cy="966652"/>
          </a:xfrm>
        </p:spPr>
        <p:txBody>
          <a:bodyPr/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детский сад № 44 «Сибирячок»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басен на формирование выразительной речи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старшего дошкольного возраста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2398" y="4458789"/>
            <a:ext cx="6815670" cy="824409"/>
          </a:xfrm>
        </p:spPr>
        <p:txBody>
          <a:bodyPr>
            <a:normAutofit fontScale="77500" lnSpcReduction="20000"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Подготовил: </a:t>
            </a:r>
            <a:r>
              <a:rPr lang="ru-RU" dirty="0" smtClean="0"/>
              <a:t>воспитатель </a:t>
            </a:r>
            <a:r>
              <a:rPr lang="ru-RU" dirty="0" smtClean="0"/>
              <a:t>группы «Капелька»</a:t>
            </a:r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err="1" smtClean="0"/>
              <a:t>Голышкина</a:t>
            </a:r>
            <a:r>
              <a:rPr lang="ru-RU" dirty="0" smtClean="0"/>
              <a:t> Валентина </a:t>
            </a:r>
            <a:r>
              <a:rPr lang="ru-RU" dirty="0" smtClean="0"/>
              <a:t>Юрьевна</a:t>
            </a:r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valyagol83@yandex.ru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491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Басня</a:t>
            </a:r>
            <a:r>
              <a:rPr lang="ru-RU" b="1" dirty="0" smtClean="0"/>
              <a:t> 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60023" y="2556932"/>
            <a:ext cx="7707086" cy="2441788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жанр дидактической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литературы: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короткий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 в стихах или прозе с прямо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сформулированным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моральным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выводом,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придающим рассказу аллегорический смысл.</a:t>
            </a:r>
          </a:p>
        </p:txBody>
      </p:sp>
    </p:spTree>
    <p:extLst>
      <p:ext uri="{BB962C8B-B14F-4D97-AF65-F5344CB8AC3E}">
        <p14:creationId xmlns:p14="http://schemas.microsoft.com/office/powerpoint/2010/main" val="175910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8275" y="1271452"/>
            <a:ext cx="5166162" cy="1236222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именно басни?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646" y="921703"/>
            <a:ext cx="4543317" cy="4892675"/>
          </a:xfrm>
          <a:ln w="38100">
            <a:solidFill>
              <a:schemeClr val="accent1"/>
            </a:solidFill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4760625" cy="309264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нравственного воспитания для развития культуры речевого поведения у детей дошкольного возраста по средствам художественной литературы, а именно баснями.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502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5051571" cy="1063721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басни можно</a:t>
            </a:r>
            <a:r>
              <a:rPr lang="ru-RU" sz="3600" b="1" dirty="0" smtClean="0"/>
              <a:t>:</a:t>
            </a:r>
            <a:endParaRPr lang="ru-RU" sz="36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436" y="1607127"/>
            <a:ext cx="4481730" cy="3671455"/>
          </a:xfrm>
          <a:ln w="38100">
            <a:solidFill>
              <a:schemeClr val="accent1"/>
            </a:solidFill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93811" y="2895599"/>
            <a:ext cx="5190116" cy="3726873"/>
          </a:xfrm>
        </p:spPr>
        <p:txBody>
          <a:bodyPr>
            <a:normAutofit fontScale="77500" lnSpcReduction="20000"/>
          </a:bodyPr>
          <a:lstStyle/>
          <a:p>
            <a:pPr marL="285750" indent="-28575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учить детей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излагать свои мысли связанно, последовательно;</a:t>
            </a:r>
          </a:p>
          <a:p>
            <a:pPr marL="285750" indent="-28575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грамматический лексический строй речи у детей;</a:t>
            </a:r>
          </a:p>
          <a:p>
            <a:pPr marL="285750" indent="-28575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навыки активной, разговорной, образной речи;</a:t>
            </a:r>
          </a:p>
          <a:p>
            <a:pPr marL="285750" indent="-28575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пополнять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литературный запас детей за счет смыслового разбора и пересказа басен И.А. Крылова.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000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59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2873" y="926714"/>
            <a:ext cx="7675418" cy="1303867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лавная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педагога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618" y="2640590"/>
            <a:ext cx="2837476" cy="3317875"/>
          </a:xfrm>
          <a:ln w="38100">
            <a:solidFill>
              <a:schemeClr val="accent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216435" y="2640590"/>
            <a:ext cx="554854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постараться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довести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ребенка понимание смысла, морали.  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ребенок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понимает, о чем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читают,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справляется с расстановкой логических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алгоритмов,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искажает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смысл произведения.</a:t>
            </a:r>
          </a:p>
        </p:txBody>
      </p:sp>
    </p:spTree>
    <p:extLst>
      <p:ext uri="{BB962C8B-B14F-4D97-AF65-F5344CB8AC3E}">
        <p14:creationId xmlns:p14="http://schemas.microsoft.com/office/powerpoint/2010/main" val="130748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410789"/>
            <a:ext cx="4976949" cy="1210492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чтения басни дети должны вместе с воспитателем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ответить на ряд вопросов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66800" y="2919176"/>
            <a:ext cx="4976949" cy="2956689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2400" dirty="0"/>
              <a:t>-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Какова основная мысль басни?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-Какое впечатление она произвела на нас?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-Какое животное понравилось больше?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-Почему?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-Чьи поступки не понравились?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-Как бы вы поступили в похожей ситуации?</a:t>
            </a:r>
          </a:p>
          <a:p>
            <a:endParaRPr lang="ru-RU" sz="24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45" y="1650229"/>
            <a:ext cx="4890655" cy="4225636"/>
          </a:xfrm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9413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6983" y="679269"/>
            <a:ext cx="6888480" cy="1733731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создания эмоционально-выразительной речи 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" r="7225"/>
          <a:stretch>
            <a:fillRect/>
          </a:stretch>
        </p:blipFill>
        <p:spPr>
          <a:ln w="38100">
            <a:solidFill>
              <a:schemeClr val="accent1"/>
            </a:solidFill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84069" y="2479963"/>
            <a:ext cx="6926876" cy="3755373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предлагается инсценировать полюбившееся произведение,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глубже проникнуть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суть басни, поставить себя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место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героев. 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придумать продолжение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басни-также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эффективный прием проникнуть в суть произведения.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416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родителями 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985" y="3376660"/>
            <a:ext cx="2969970" cy="2633374"/>
          </a:xfrm>
          <a:prstGeom prst="rect">
            <a:avLst/>
          </a:prstGeom>
          <a:ln w="190500" cap="sq">
            <a:solidFill>
              <a:schemeClr val="accent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879566" y="2952206"/>
            <a:ext cx="478971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басен дома с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семьей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Памятки для родителей о важности чтение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басен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 мультипликационных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басен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2726" y="2553502"/>
            <a:ext cx="1870188" cy="3228632"/>
          </a:xfrm>
          <a:prstGeom prst="rect">
            <a:avLst/>
          </a:prstGeom>
          <a:ln w="190500" cap="sq">
            <a:solidFill>
              <a:schemeClr val="accent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02832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за басня?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652" y="982663"/>
            <a:ext cx="3661496" cy="4892675"/>
          </a:xfrm>
          <a:ln w="38100">
            <a:solidFill>
              <a:schemeClr val="accent1"/>
            </a:solidFill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40526" y="3065417"/>
            <a:ext cx="5111931" cy="2404052"/>
          </a:xfrm>
        </p:spPr>
        <p:txBody>
          <a:bodyPr>
            <a:no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 сколько раз твердили миру,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лесть гнусна, вредна;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всё не впрок,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 сердце льстец всегда отыщет уголок.</a:t>
            </a:r>
          </a:p>
        </p:txBody>
      </p:sp>
    </p:spTree>
    <p:extLst>
      <p:ext uri="{BB962C8B-B14F-4D97-AF65-F5344CB8AC3E}">
        <p14:creationId xmlns:p14="http://schemas.microsoft.com/office/powerpoint/2010/main" val="146159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за басня?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313" y="1122001"/>
            <a:ext cx="3435867" cy="4892675"/>
          </a:xfrm>
          <a:ln w="38100">
            <a:solidFill>
              <a:schemeClr val="accent1"/>
            </a:solidFill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93810" y="3117669"/>
            <a:ext cx="4488681" cy="2995748"/>
          </a:xfrm>
        </p:spPr>
        <p:txBody>
          <a:bodyPr>
            <a:no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сильного всегда бессильный виноват: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Тому в Истории мы тьму примеров слышим,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мы Истории не пишем;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вот о том как в Баснях говорят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421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за басня?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380" y="982663"/>
            <a:ext cx="3568040" cy="4892675"/>
          </a:xfrm>
          <a:ln w="38100">
            <a:solidFill>
              <a:schemeClr val="accent1"/>
            </a:solidFill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93811" y="3230879"/>
            <a:ext cx="4706395" cy="2238589"/>
          </a:xfrm>
        </p:spPr>
        <p:txBody>
          <a:bodyPr>
            <a:no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Невежда так же в ослепленье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Бранит науку и ученье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все ученые труды,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чувствуя, что он вкушает их плоды.</a:t>
            </a:r>
          </a:p>
        </p:txBody>
      </p:sp>
    </p:spTree>
    <p:extLst>
      <p:ext uri="{BB962C8B-B14F-4D97-AF65-F5344CB8AC3E}">
        <p14:creationId xmlns:p14="http://schemas.microsoft.com/office/powerpoint/2010/main" val="411702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за басня?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398" y="878160"/>
            <a:ext cx="3710085" cy="4892675"/>
          </a:xfrm>
          <a:ln w="38100">
            <a:solidFill>
              <a:schemeClr val="accent1"/>
            </a:solidFill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93811" y="3283131"/>
            <a:ext cx="4828315" cy="2612572"/>
          </a:xfrm>
        </p:spPr>
        <p:txBody>
          <a:bodyPr>
            <a:no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ни полезна вещь, — цены не зная ей,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Невежда про нее свой толк все к худу клонит;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ежели невежда познатней,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он ее еще и гонит.</a:t>
            </a:r>
          </a:p>
        </p:txBody>
      </p:sp>
    </p:spTree>
    <p:extLst>
      <p:ext uri="{BB962C8B-B14F-4D97-AF65-F5344CB8AC3E}">
        <p14:creationId xmlns:p14="http://schemas.microsoft.com/office/powerpoint/2010/main" val="3937212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05345" y="1354299"/>
            <a:ext cx="942109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умным всем нам быть -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нужно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книжками дружить!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 smtClean="0"/>
          </a:p>
          <a:p>
            <a:endParaRPr lang="ru-RU" sz="3200" dirty="0"/>
          </a:p>
          <a:p>
            <a:endParaRPr lang="ru-RU" sz="3200" dirty="0" smtClean="0"/>
          </a:p>
          <a:p>
            <a:pPr algn="r"/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99" y="2427812"/>
            <a:ext cx="5070764" cy="2433904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47603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29990" y="2516777"/>
            <a:ext cx="6878078" cy="966652"/>
          </a:xfrm>
        </p:spPr>
        <p:txBody>
          <a:bodyPr/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детский сад № 44 «Сибирячок»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басен на формирование выразительной речи </a:t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старшего дошкольного возраста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2398" y="4458789"/>
            <a:ext cx="6815670" cy="824409"/>
          </a:xfrm>
        </p:spPr>
        <p:txBody>
          <a:bodyPr>
            <a:normAutofit fontScale="77500" lnSpcReduction="20000"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Подготовил: </a:t>
            </a:r>
            <a:r>
              <a:rPr lang="ru-RU" dirty="0" smtClean="0"/>
              <a:t>воспитатель </a:t>
            </a:r>
            <a:r>
              <a:rPr lang="ru-RU" dirty="0" smtClean="0"/>
              <a:t>группы «Капелька»</a:t>
            </a:r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err="1" smtClean="0"/>
              <a:t>Голышкина</a:t>
            </a:r>
            <a:r>
              <a:rPr lang="ru-RU" dirty="0" smtClean="0"/>
              <a:t> Валентина </a:t>
            </a:r>
            <a:r>
              <a:rPr lang="ru-RU" dirty="0" smtClean="0"/>
              <a:t>Юрьевна</a:t>
            </a:r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valyagol83@yandex.ru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50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121</TotalTime>
  <Words>303</Words>
  <Application>Microsoft Office PowerPoint</Application>
  <PresentationFormat>Широкоэкранный</PresentationFormat>
  <Paragraphs>47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Garamond</vt:lpstr>
      <vt:lpstr>Times New Roman</vt:lpstr>
      <vt:lpstr>Натуральные материалы</vt:lpstr>
      <vt:lpstr>Муниципальное бюджетное дошкольное образовательное учреждение  детский сад № 44 «Сибирячок»  Роль басен на формирование выразительной речи  у детей старшего дошкольного возраста</vt:lpstr>
      <vt:lpstr>Басня  </vt:lpstr>
      <vt:lpstr>Почему именно басни?</vt:lpstr>
      <vt:lpstr>Через басни можно:</vt:lpstr>
      <vt:lpstr>Главная задача педагога </vt:lpstr>
      <vt:lpstr>После чтения басни дети должны вместе с воспитателем ответить на ряд вопросов:</vt:lpstr>
      <vt:lpstr>Для создания эмоционально-выразительной речи </vt:lpstr>
      <vt:lpstr>Работа с родителями </vt:lpstr>
      <vt:lpstr>Что за басня?</vt:lpstr>
      <vt:lpstr>Что за басня?</vt:lpstr>
      <vt:lpstr>Что за басня?</vt:lpstr>
      <vt:lpstr>Что за басня?</vt:lpstr>
      <vt:lpstr>Презентация PowerPoint</vt:lpstr>
      <vt:lpstr>Муниципальное бюджетное дошкольное образовательное учреждение  детский сад № 44 «Сибирячок»  Роль басен на формирование выразительной речи  у детей старшего дошкольного возраста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басен на формирование выразительной речи  у детей старшего дошкольного возраста</dc:title>
  <dc:creator>User</dc:creator>
  <cp:lastModifiedBy>DS_Sib-010</cp:lastModifiedBy>
  <cp:revision>16</cp:revision>
  <dcterms:created xsi:type="dcterms:W3CDTF">2024-02-19T12:16:59Z</dcterms:created>
  <dcterms:modified xsi:type="dcterms:W3CDTF">2024-02-20T01:55:03Z</dcterms:modified>
</cp:coreProperties>
</file>